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2" r:id="rId3"/>
    <p:sldId id="276" r:id="rId4"/>
    <p:sldId id="279" r:id="rId5"/>
    <p:sldId id="271" r:id="rId6"/>
    <p:sldId id="277" r:id="rId7"/>
    <p:sldId id="278" r:id="rId8"/>
    <p:sldId id="265" r:id="rId9"/>
    <p:sldId id="266" r:id="rId10"/>
    <p:sldId id="268" r:id="rId11"/>
    <p:sldId id="259" r:id="rId12"/>
    <p:sldId id="258" r:id="rId13"/>
    <p:sldId id="262" r:id="rId14"/>
    <p:sldId id="261" r:id="rId15"/>
    <p:sldId id="275" r:id="rId16"/>
    <p:sldId id="263" r:id="rId17"/>
    <p:sldId id="280" r:id="rId18"/>
    <p:sldId id="286" r:id="rId19"/>
    <p:sldId id="284" r:id="rId20"/>
    <p:sldId id="285" r:id="rId21"/>
    <p:sldId id="269" r:id="rId22"/>
    <p:sldId id="282" r:id="rId23"/>
    <p:sldId id="287" r:id="rId24"/>
    <p:sldId id="274" r:id="rId25"/>
    <p:sldId id="273" r:id="rId26"/>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94660"/>
  </p:normalViewPr>
  <p:slideViewPr>
    <p:cSldViewPr>
      <p:cViewPr>
        <p:scale>
          <a:sx n="100" d="100"/>
          <a:sy n="100" d="100"/>
        </p:scale>
        <p:origin x="-1944" y="-6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59A231-FDAE-43AC-A66D-C9660073B1E8}" type="datetimeFigureOut">
              <a:rPr lang="en-US" smtClean="0"/>
              <a:pPr/>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A48D4-7DB9-4CAB-B354-C8D766DD081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59A231-FDAE-43AC-A66D-C9660073B1E8}" type="datetimeFigureOut">
              <a:rPr lang="en-US" smtClean="0"/>
              <a:pPr/>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A48D4-7DB9-4CAB-B354-C8D766DD08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59A231-FDAE-43AC-A66D-C9660073B1E8}" type="datetimeFigureOut">
              <a:rPr lang="en-US" smtClean="0"/>
              <a:pPr/>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A48D4-7DB9-4CAB-B354-C8D766DD08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59A231-FDAE-43AC-A66D-C9660073B1E8}" type="datetimeFigureOut">
              <a:rPr lang="en-US" smtClean="0"/>
              <a:pPr/>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A48D4-7DB9-4CAB-B354-C8D766DD081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59A231-FDAE-43AC-A66D-C9660073B1E8}" type="datetimeFigureOut">
              <a:rPr lang="en-US" smtClean="0"/>
              <a:pPr/>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A48D4-7DB9-4CAB-B354-C8D766DD081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A59A231-FDAE-43AC-A66D-C9660073B1E8}" type="datetimeFigureOut">
              <a:rPr lang="en-US" smtClean="0"/>
              <a:pPr/>
              <a:t>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AA48D4-7DB9-4CAB-B354-C8D766DD08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59A231-FDAE-43AC-A66D-C9660073B1E8}" type="datetimeFigureOut">
              <a:rPr lang="en-US" smtClean="0"/>
              <a:pPr/>
              <a:t>1/11/2013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AA48D4-7DB9-4CAB-B354-C8D766DD08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59A231-FDAE-43AC-A66D-C9660073B1E8}" type="datetimeFigureOut">
              <a:rPr lang="en-US" smtClean="0"/>
              <a:pPr/>
              <a:t>1/11/2013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AA48D4-7DB9-4CAB-B354-C8D766DD081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59A231-FDAE-43AC-A66D-C9660073B1E8}" type="datetimeFigureOut">
              <a:rPr lang="en-US" smtClean="0"/>
              <a:pPr/>
              <a:t>1/11/2013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AA48D4-7DB9-4CAB-B354-C8D766DD08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59A231-FDAE-43AC-A66D-C9660073B1E8}" type="datetimeFigureOut">
              <a:rPr lang="en-US" smtClean="0"/>
              <a:pPr/>
              <a:t>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AA48D4-7DB9-4CAB-B354-C8D766DD0818}"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A59A231-FDAE-43AC-A66D-C9660073B1E8}" type="datetimeFigureOut">
              <a:rPr lang="en-US" smtClean="0"/>
              <a:pPr/>
              <a:t>1/11/2013</a:t>
            </a:fld>
            <a:endParaRPr lang="en-US"/>
          </a:p>
        </p:txBody>
      </p:sp>
      <p:sp>
        <p:nvSpPr>
          <p:cNvPr id="9" name="Slide Number Placeholder 8"/>
          <p:cNvSpPr>
            <a:spLocks noGrp="1"/>
          </p:cNvSpPr>
          <p:nvPr>
            <p:ph type="sldNum" sz="quarter" idx="11"/>
          </p:nvPr>
        </p:nvSpPr>
        <p:spPr/>
        <p:txBody>
          <a:bodyPr/>
          <a:lstStyle/>
          <a:p>
            <a:fld id="{E5AA48D4-7DB9-4CAB-B354-C8D766DD081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5AA48D4-7DB9-4CAB-B354-C8D766DD0818}"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A59A231-FDAE-43AC-A66D-C9660073B1E8}" type="datetimeFigureOut">
              <a:rPr lang="en-US" smtClean="0"/>
              <a:pPr/>
              <a:t>1/11/2013</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1"/>
            <a:ext cx="7772400" cy="2381250"/>
          </a:xfrm>
        </p:spPr>
        <p:txBody>
          <a:bodyPr>
            <a:normAutofit fontScale="90000"/>
          </a:bodyPr>
          <a:lstStyle/>
          <a:p>
            <a:r>
              <a:rPr lang="en-US" dirty="0" smtClean="0"/>
              <a:t>Division of Transit &amp; Rail </a:t>
            </a:r>
            <a:br>
              <a:rPr lang="en-US" dirty="0" smtClean="0"/>
            </a:br>
            <a:r>
              <a:rPr lang="en-US" dirty="0" smtClean="0"/>
              <a:t>Advisory Committee</a:t>
            </a:r>
            <a:br>
              <a:rPr lang="en-US" dirty="0" smtClean="0"/>
            </a:br>
            <a:r>
              <a:rPr lang="en-US" dirty="0" smtClean="0"/>
              <a:t>(TRAC)</a:t>
            </a:r>
            <a:endParaRPr lang="en-US" dirty="0"/>
          </a:p>
        </p:txBody>
      </p:sp>
      <p:sp>
        <p:nvSpPr>
          <p:cNvPr id="3" name="Subtitle 2"/>
          <p:cNvSpPr>
            <a:spLocks noGrp="1"/>
          </p:cNvSpPr>
          <p:nvPr>
            <p:ph type="subTitle" idx="1"/>
          </p:nvPr>
        </p:nvSpPr>
        <p:spPr/>
        <p:txBody>
          <a:bodyPr/>
          <a:lstStyle/>
          <a:p>
            <a:r>
              <a:rPr lang="en-US" dirty="0" smtClean="0"/>
              <a:t>Kick-Off Meeting</a:t>
            </a:r>
          </a:p>
          <a:p>
            <a:r>
              <a:rPr lang="en-US" dirty="0" smtClean="0"/>
              <a:t>January 11, 2013</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600200"/>
          </a:xfrm>
        </p:spPr>
        <p:txBody>
          <a:bodyPr>
            <a:normAutofit fontScale="90000"/>
          </a:bodyPr>
          <a:lstStyle/>
          <a:p>
            <a:r>
              <a:rPr lang="en-US" dirty="0" smtClean="0"/>
              <a:t>Division of Transit &amp; Rail (DTR)</a:t>
            </a:r>
            <a:br>
              <a:rPr lang="en-US" dirty="0" smtClean="0"/>
            </a:br>
            <a:r>
              <a:rPr lang="en-US" dirty="0" smtClean="0"/>
              <a:t>Senate Bill 09-094</a:t>
            </a:r>
            <a:br>
              <a:rPr lang="en-US" dirty="0" smtClean="0"/>
            </a:br>
            <a:r>
              <a:rPr lang="en-US" dirty="0" smtClean="0"/>
              <a:t> “Powers and Duties” (cont.)</a:t>
            </a:r>
            <a:endParaRPr lang="en-US" dirty="0"/>
          </a:p>
        </p:txBody>
      </p:sp>
      <p:sp>
        <p:nvSpPr>
          <p:cNvPr id="3" name="Content Placeholder 2"/>
          <p:cNvSpPr>
            <a:spLocks noGrp="1"/>
          </p:cNvSpPr>
          <p:nvPr>
            <p:ph idx="1"/>
          </p:nvPr>
        </p:nvSpPr>
        <p:spPr>
          <a:xfrm>
            <a:off x="152400" y="2057400"/>
            <a:ext cx="8610600" cy="4267199"/>
          </a:xfrm>
        </p:spPr>
        <p:txBody>
          <a:bodyPr>
            <a:normAutofit/>
          </a:bodyPr>
          <a:lstStyle/>
          <a:p>
            <a:r>
              <a:rPr lang="en-US" dirty="0" smtClean="0"/>
              <a:t>Coordinate and negotiate with railroads regarding the siting of passenger rail tracks…and the coordination of transit services.</a:t>
            </a:r>
          </a:p>
          <a:p>
            <a:r>
              <a:rPr lang="en-US" dirty="0" smtClean="0"/>
              <a:t>Represent the state with respect to the development of intercity rail facilities…high-speed rail projects…</a:t>
            </a:r>
          </a:p>
          <a:p>
            <a:pPr lvl="1"/>
            <a:r>
              <a:rPr lang="en-US" dirty="0" smtClean="0"/>
              <a:t>Pursue federal funding</a:t>
            </a:r>
          </a:p>
          <a:p>
            <a:pPr lvl="1"/>
            <a:r>
              <a:rPr lang="en-US" dirty="0" smtClean="0"/>
              <a:t>Coordinate with other states</a:t>
            </a:r>
          </a:p>
          <a:p>
            <a:r>
              <a:rPr lang="en-US" dirty="0" smtClean="0"/>
              <a:t>Coordinate and cooperate with Regional Transportation Authorities…</a:t>
            </a:r>
          </a:p>
        </p:txBody>
      </p:sp>
    </p:spTree>
    <p:extLst>
      <p:ext uri="{BB962C8B-B14F-4D97-AF65-F5344CB8AC3E}">
        <p14:creationId xmlns:p14="http://schemas.microsoft.com/office/powerpoint/2010/main" val="593311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DTR Overview</a:t>
            </a:r>
            <a:br>
              <a:rPr lang="en-US" dirty="0" smtClean="0"/>
            </a:br>
            <a:r>
              <a:rPr lang="en-US" sz="2800" dirty="0" smtClean="0"/>
              <a:t>Interfaces</a:t>
            </a:r>
            <a:endParaRPr lang="en-US" dirty="0"/>
          </a:p>
        </p:txBody>
      </p:sp>
      <p:sp>
        <p:nvSpPr>
          <p:cNvPr id="3" name="Content Placeholder 2"/>
          <p:cNvSpPr>
            <a:spLocks noGrp="1"/>
          </p:cNvSpPr>
          <p:nvPr>
            <p:ph idx="1"/>
          </p:nvPr>
        </p:nvSpPr>
        <p:spPr/>
        <p:txBody>
          <a:bodyPr>
            <a:normAutofit/>
          </a:bodyPr>
          <a:lstStyle/>
          <a:p>
            <a:r>
              <a:rPr lang="en-US" dirty="0" smtClean="0"/>
              <a:t>Integration with the Statewide transportation processes</a:t>
            </a:r>
          </a:p>
          <a:p>
            <a:pPr lvl="1"/>
            <a:r>
              <a:rPr lang="en-US" dirty="0" smtClean="0"/>
              <a:t>STAC</a:t>
            </a:r>
          </a:p>
          <a:p>
            <a:r>
              <a:rPr lang="en-US" dirty="0" smtClean="0"/>
              <a:t>Integration with other CDOT Divisions and Regions</a:t>
            </a:r>
          </a:p>
          <a:p>
            <a:r>
              <a:rPr lang="en-US" dirty="0" smtClean="0"/>
              <a:t>Transportation Commission Transit &amp; Intermodal Committee</a:t>
            </a:r>
          </a:p>
          <a:p>
            <a:r>
              <a:rPr lang="en-US" dirty="0" smtClean="0"/>
              <a:t>CDOT Senior Management Team</a:t>
            </a:r>
          </a:p>
          <a:p>
            <a:r>
              <a:rPr lang="en-US" dirty="0" smtClean="0"/>
              <a:t>Partnership with CASTA/Board</a:t>
            </a:r>
          </a:p>
          <a:p>
            <a:r>
              <a:rPr lang="en-US" dirty="0" smtClean="0"/>
              <a:t>Liaison with Railroads</a:t>
            </a:r>
          </a:p>
          <a:p>
            <a:r>
              <a:rPr lang="en-US" dirty="0" smtClean="0"/>
              <a:t>Member of DUSPA Board</a:t>
            </a:r>
          </a:p>
          <a:p>
            <a:r>
              <a:rPr lang="en-US" dirty="0" smtClean="0"/>
              <a:t>Lead agency for the State Coordination Council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DTR Overview</a:t>
            </a:r>
            <a:br>
              <a:rPr lang="en-US" dirty="0" smtClean="0"/>
            </a:br>
            <a:r>
              <a:rPr lang="en-US" sz="2800" dirty="0" smtClean="0"/>
              <a:t>Division of Responsibilities</a:t>
            </a:r>
            <a:endParaRPr lang="en-US" sz="2800" dirty="0"/>
          </a:p>
        </p:txBody>
      </p:sp>
      <p:sp>
        <p:nvSpPr>
          <p:cNvPr id="3" name="Content Placeholder 2"/>
          <p:cNvSpPr>
            <a:spLocks noGrp="1"/>
          </p:cNvSpPr>
          <p:nvPr>
            <p:ph idx="1"/>
          </p:nvPr>
        </p:nvSpPr>
        <p:spPr/>
        <p:txBody>
          <a:bodyPr>
            <a:normAutofit/>
          </a:bodyPr>
          <a:lstStyle/>
          <a:p>
            <a:r>
              <a:rPr lang="en-US" dirty="0" smtClean="0"/>
              <a:t>Transit Section (Tom Mauser)</a:t>
            </a:r>
          </a:p>
          <a:p>
            <a:pPr lvl="1"/>
            <a:r>
              <a:rPr lang="en-US" dirty="0" smtClean="0"/>
              <a:t>Transit Grants Unit</a:t>
            </a:r>
          </a:p>
          <a:p>
            <a:pPr lvl="2"/>
            <a:r>
              <a:rPr lang="en-US" dirty="0" smtClean="0"/>
              <a:t>Administer FTA Grants to rural and small urban transit entities</a:t>
            </a:r>
          </a:p>
          <a:p>
            <a:pPr lvl="2"/>
            <a:r>
              <a:rPr lang="en-US" dirty="0" smtClean="0"/>
              <a:t>Administer FASTER Transit Grants</a:t>
            </a:r>
          </a:p>
          <a:p>
            <a:pPr lvl="1"/>
            <a:r>
              <a:rPr lang="en-US" dirty="0" smtClean="0"/>
              <a:t>Planning &amp;  Infrastructure Unit</a:t>
            </a:r>
          </a:p>
          <a:p>
            <a:pPr lvl="2"/>
            <a:r>
              <a:rPr lang="en-US" dirty="0" smtClean="0"/>
              <a:t>Statewide Transit Data Base</a:t>
            </a:r>
          </a:p>
          <a:p>
            <a:pPr lvl="2"/>
            <a:r>
              <a:rPr lang="en-US" dirty="0" smtClean="0"/>
              <a:t>Transit Asset Management</a:t>
            </a:r>
          </a:p>
          <a:p>
            <a:pPr lvl="2"/>
            <a:r>
              <a:rPr lang="en-US" dirty="0" smtClean="0"/>
              <a:t>Transit Planning</a:t>
            </a:r>
          </a:p>
          <a:p>
            <a:pPr lvl="2"/>
            <a:r>
              <a:rPr lang="en-US" dirty="0" smtClean="0"/>
              <a:t>Intercity Bus</a:t>
            </a:r>
          </a:p>
          <a:p>
            <a:r>
              <a:rPr lang="en-US" dirty="0" smtClean="0"/>
              <a:t>Rail and Special Projects (David Krutsinger)</a:t>
            </a:r>
          </a:p>
          <a:p>
            <a:pPr lvl="2"/>
            <a:r>
              <a:rPr lang="en-US" dirty="0" smtClean="0"/>
              <a:t>Planning Studies/Environmental clearance</a:t>
            </a:r>
          </a:p>
          <a:p>
            <a:pPr lvl="2"/>
            <a:r>
              <a:rPr lang="en-US" dirty="0" smtClean="0"/>
              <a:t>Financing and implementation strategies</a:t>
            </a:r>
          </a:p>
          <a:p>
            <a:pPr lvl="2"/>
            <a:r>
              <a:rPr lang="en-US" dirty="0" smtClean="0"/>
              <a:t>Railroad coordination</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
            <a:ext cx="7620000" cy="1143000"/>
          </a:xfrm>
        </p:spPr>
        <p:txBody>
          <a:bodyPr>
            <a:normAutofit fontScale="90000"/>
          </a:bodyPr>
          <a:lstStyle/>
          <a:p>
            <a:r>
              <a:rPr lang="en-US" dirty="0" smtClean="0"/>
              <a:t>DTR Overview</a:t>
            </a:r>
            <a:br>
              <a:rPr lang="en-US" dirty="0" smtClean="0"/>
            </a:br>
            <a:r>
              <a:rPr lang="en-US" sz="3100" dirty="0" smtClean="0"/>
              <a:t>DTR Organization Chart</a:t>
            </a:r>
            <a:endParaRPr lang="en-US" sz="3100" dirty="0"/>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2253145589"/>
              </p:ext>
            </p:extLst>
          </p:nvPr>
        </p:nvGraphicFramePr>
        <p:xfrm>
          <a:off x="685800" y="1181440"/>
          <a:ext cx="7162800" cy="5535474"/>
        </p:xfrm>
        <a:graphic>
          <a:graphicData uri="http://schemas.openxmlformats.org/presentationml/2006/ole">
            <mc:AlternateContent xmlns:mc="http://schemas.openxmlformats.org/markup-compatibility/2006">
              <mc:Choice xmlns:v="urn:schemas-microsoft-com:vml" Requires="v">
                <p:oleObj spid="_x0000_s2101" name="Acrobat Document" r:id="rId3" imgW="7543732" imgH="5829300" progId="AcroExch.Document.7">
                  <p:embed/>
                </p:oleObj>
              </mc:Choice>
              <mc:Fallback>
                <p:oleObj name="Acrobat Document" r:id="rId3" imgW="7543732" imgH="5829300" progId="AcroExch.Document.7">
                  <p:embed/>
                  <p:pic>
                    <p:nvPicPr>
                      <p:cNvPr id="0" name=""/>
                      <p:cNvPicPr/>
                      <p:nvPr/>
                    </p:nvPicPr>
                    <p:blipFill>
                      <a:blip r:embed="rId4"/>
                      <a:stretch>
                        <a:fillRect/>
                      </a:stretch>
                    </p:blipFill>
                    <p:spPr>
                      <a:xfrm>
                        <a:off x="685800" y="1181440"/>
                        <a:ext cx="7162800" cy="5535474"/>
                      </a:xfrm>
                      <a:prstGeom prst="rect">
                        <a:avLst/>
                      </a:prstGeom>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620000" cy="1417638"/>
          </a:xfrm>
        </p:spPr>
        <p:txBody>
          <a:bodyPr>
            <a:normAutofit fontScale="90000"/>
          </a:bodyPr>
          <a:lstStyle/>
          <a:p>
            <a:r>
              <a:rPr lang="en-US" dirty="0" smtClean="0"/>
              <a:t>DTR Overview</a:t>
            </a:r>
            <a:br>
              <a:rPr lang="en-US" dirty="0" smtClean="0"/>
            </a:br>
            <a:r>
              <a:rPr lang="en-US" sz="3100" dirty="0" smtClean="0"/>
              <a:t>Current Initiatives</a:t>
            </a:r>
            <a:br>
              <a:rPr lang="en-US" sz="3100" dirty="0" smtClean="0"/>
            </a:br>
            <a:r>
              <a:rPr lang="en-US" sz="3100" dirty="0" smtClean="0"/>
              <a:t>Transit Section – Tom Mauser</a:t>
            </a:r>
            <a:br>
              <a:rPr lang="en-US" sz="3100" dirty="0" smtClean="0"/>
            </a:br>
            <a:endParaRPr lang="en-US" sz="3100" dirty="0"/>
          </a:p>
        </p:txBody>
      </p:sp>
      <p:sp>
        <p:nvSpPr>
          <p:cNvPr id="3" name="Content Placeholder 2"/>
          <p:cNvSpPr>
            <a:spLocks noGrp="1"/>
          </p:cNvSpPr>
          <p:nvPr>
            <p:ph idx="1"/>
          </p:nvPr>
        </p:nvSpPr>
        <p:spPr>
          <a:xfrm>
            <a:off x="381000" y="2743200"/>
            <a:ext cx="7696200" cy="3200400"/>
          </a:xfrm>
        </p:spPr>
        <p:txBody>
          <a:bodyPr>
            <a:normAutofit/>
          </a:bodyPr>
          <a:lstStyle/>
          <a:p>
            <a:r>
              <a:rPr lang="en-US" dirty="0" smtClean="0"/>
              <a:t>Transit Grants Processes Improvement (on-going)</a:t>
            </a:r>
          </a:p>
          <a:p>
            <a:r>
              <a:rPr lang="en-US" dirty="0" smtClean="0"/>
              <a:t>Develop new Transit Grant Module</a:t>
            </a:r>
          </a:p>
          <a:p>
            <a:pPr lvl="1"/>
            <a:r>
              <a:rPr lang="en-US" dirty="0" smtClean="0"/>
              <a:t>Establish/define Statewide Transit Data Base</a:t>
            </a:r>
          </a:p>
          <a:p>
            <a:r>
              <a:rPr lang="en-US" dirty="0" smtClean="0"/>
              <a:t>FASTER Transit Projects implementation plan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620000" cy="1143000"/>
          </a:xfrm>
        </p:spPr>
        <p:txBody>
          <a:bodyPr/>
          <a:lstStyle/>
          <a:p>
            <a:r>
              <a:rPr lang="en-US" dirty="0" smtClean="0"/>
              <a:t>Transit Funding Flowchart</a:t>
            </a:r>
            <a:endParaRPr lang="en-US" dirty="0"/>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1713614298"/>
              </p:ext>
            </p:extLst>
          </p:nvPr>
        </p:nvGraphicFramePr>
        <p:xfrm>
          <a:off x="609600" y="1042536"/>
          <a:ext cx="7315200" cy="5653250"/>
        </p:xfrm>
        <a:graphic>
          <a:graphicData uri="http://schemas.openxmlformats.org/presentationml/2006/ole">
            <mc:AlternateContent xmlns:mc="http://schemas.openxmlformats.org/markup-compatibility/2006">
              <mc:Choice xmlns:v="urn:schemas-microsoft-com:vml" Requires="v">
                <p:oleObj spid="_x0000_s3089" name="Acrobat Document" r:id="rId3" imgW="7543732" imgH="5829300" progId="AcroExch.Document.7">
                  <p:embed/>
                </p:oleObj>
              </mc:Choice>
              <mc:Fallback>
                <p:oleObj name="Acrobat Document" r:id="rId3" imgW="7543732" imgH="5829300" progId="AcroExch.Document.7">
                  <p:embed/>
                  <p:pic>
                    <p:nvPicPr>
                      <p:cNvPr id="0" name=""/>
                      <p:cNvPicPr/>
                      <p:nvPr/>
                    </p:nvPicPr>
                    <p:blipFill>
                      <a:blip r:embed="rId4"/>
                      <a:stretch>
                        <a:fillRect/>
                      </a:stretch>
                    </p:blipFill>
                    <p:spPr>
                      <a:xfrm>
                        <a:off x="609600" y="1042536"/>
                        <a:ext cx="7315200" cy="5653250"/>
                      </a:xfrm>
                      <a:prstGeom prst="rect">
                        <a:avLst/>
                      </a:prstGeom>
                    </p:spPr>
                  </p:pic>
                </p:oleObj>
              </mc:Fallback>
            </mc:AlternateContent>
          </a:graphicData>
        </a:graphic>
      </p:graphicFrame>
    </p:spTree>
    <p:extLst>
      <p:ext uri="{BB962C8B-B14F-4D97-AF65-F5344CB8AC3E}">
        <p14:creationId xmlns:p14="http://schemas.microsoft.com/office/powerpoint/2010/main" val="2034169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DTR Overview</a:t>
            </a:r>
            <a:br>
              <a:rPr lang="en-US" dirty="0" smtClean="0"/>
            </a:br>
            <a:r>
              <a:rPr lang="en-US" sz="2800" dirty="0" smtClean="0"/>
              <a:t>FASTER Transit Grants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Senate Bill 09-108: Funding Advancement for Surface Transportation and Economic Recovery (FASTER)</a:t>
            </a:r>
          </a:p>
          <a:p>
            <a:pPr lvl="1"/>
            <a:r>
              <a:rPr lang="en-US" dirty="0" smtClean="0"/>
              <a:t>FASTER Safety ($95M annually)</a:t>
            </a:r>
          </a:p>
          <a:p>
            <a:pPr lvl="1"/>
            <a:r>
              <a:rPr lang="en-US" dirty="0" smtClean="0"/>
              <a:t>FASTER Bridge Enterprise ($92M annually)</a:t>
            </a:r>
          </a:p>
          <a:p>
            <a:pPr lvl="1"/>
            <a:r>
              <a:rPr lang="en-US" dirty="0" smtClean="0"/>
              <a:t>FASTER Transit ($15M annually)</a:t>
            </a:r>
          </a:p>
          <a:p>
            <a:r>
              <a:rPr lang="en-US" dirty="0" smtClean="0"/>
              <a:t>FASTER Statewide  Transit Projects ($10M annually)</a:t>
            </a:r>
          </a:p>
          <a:p>
            <a:pPr lvl="1"/>
            <a:r>
              <a:rPr lang="en-US" dirty="0" smtClean="0"/>
              <a:t>Statewide, interregional and significant regional projects</a:t>
            </a:r>
          </a:p>
          <a:p>
            <a:pPr lvl="1"/>
            <a:r>
              <a:rPr lang="en-US" dirty="0" smtClean="0"/>
              <a:t>To date, capital only</a:t>
            </a:r>
          </a:p>
          <a:p>
            <a:pPr lvl="1"/>
            <a:r>
              <a:rPr lang="en-US" dirty="0" smtClean="0"/>
              <a:t>Includes DTR administration/FRA Planning Studies matching funds</a:t>
            </a:r>
          </a:p>
          <a:p>
            <a:r>
              <a:rPr lang="en-US" dirty="0" smtClean="0"/>
              <a:t>FASTER Local Transit Projects ($5M annually)</a:t>
            </a:r>
          </a:p>
          <a:p>
            <a:pPr lvl="1"/>
            <a:r>
              <a:rPr lang="en-US" dirty="0" smtClean="0"/>
              <a:t>Local transit projects – CDOT Engineering Regions</a:t>
            </a:r>
          </a:p>
          <a:p>
            <a:pPr lvl="1"/>
            <a:r>
              <a:rPr lang="en-US" dirty="0" smtClean="0"/>
              <a:t>To date, capital only</a:t>
            </a:r>
          </a:p>
          <a:p>
            <a:r>
              <a:rPr lang="en-US" dirty="0" smtClean="0"/>
              <a:t>Formal process</a:t>
            </a:r>
          </a:p>
          <a:p>
            <a:pPr lvl="1"/>
            <a:r>
              <a:rPr lang="en-US" dirty="0" smtClean="0"/>
              <a:t>Call for projects/applications</a:t>
            </a:r>
          </a:p>
          <a:p>
            <a:pPr lvl="1"/>
            <a:r>
              <a:rPr lang="en-US" dirty="0" smtClean="0"/>
              <a:t>Review/score/rank/recommendations</a:t>
            </a:r>
          </a:p>
          <a:p>
            <a:pPr lvl="1"/>
            <a:r>
              <a:rPr lang="en-US" dirty="0" smtClean="0"/>
              <a:t>Transportation Commission approval Feb/contracts July</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1143000"/>
          </a:xfrm>
        </p:spPr>
        <p:txBody>
          <a:bodyPr>
            <a:normAutofit fontScale="90000"/>
          </a:bodyPr>
          <a:lstStyle/>
          <a:p>
            <a:r>
              <a:rPr lang="en-US" dirty="0" smtClean="0"/>
              <a:t>DTR Overview</a:t>
            </a:r>
            <a:br>
              <a:rPr lang="en-US" dirty="0" smtClean="0"/>
            </a:br>
            <a:r>
              <a:rPr lang="en-US" sz="3100" dirty="0" smtClean="0"/>
              <a:t>Current Initiatives (continued)</a:t>
            </a:r>
            <a:br>
              <a:rPr lang="en-US" sz="3100" dirty="0" smtClean="0"/>
            </a:br>
            <a:r>
              <a:rPr lang="en-US" sz="3100" dirty="0" smtClean="0"/>
              <a:t>Rail &amp; Special Projects – David Krutsinger</a:t>
            </a:r>
            <a:endParaRPr lang="en-US" sz="3100" dirty="0"/>
          </a:p>
        </p:txBody>
      </p:sp>
      <p:sp>
        <p:nvSpPr>
          <p:cNvPr id="3" name="Content Placeholder 2"/>
          <p:cNvSpPr>
            <a:spLocks noGrp="1"/>
          </p:cNvSpPr>
          <p:nvPr>
            <p:ph idx="1"/>
          </p:nvPr>
        </p:nvSpPr>
        <p:spPr>
          <a:xfrm>
            <a:off x="457200" y="2438400"/>
            <a:ext cx="7620000" cy="3962400"/>
          </a:xfrm>
        </p:spPr>
        <p:txBody>
          <a:bodyPr>
            <a:normAutofit/>
          </a:bodyPr>
          <a:lstStyle/>
          <a:p>
            <a:r>
              <a:rPr lang="en-US" dirty="0" smtClean="0"/>
              <a:t>State Freight &amp; Passenger Rail Plan</a:t>
            </a:r>
          </a:p>
          <a:p>
            <a:pPr lvl="1"/>
            <a:r>
              <a:rPr lang="en-US" dirty="0" smtClean="0"/>
              <a:t>Interregional Rail Connectivity Study</a:t>
            </a:r>
          </a:p>
          <a:p>
            <a:pPr lvl="1"/>
            <a:r>
              <a:rPr lang="en-US" dirty="0" smtClean="0"/>
              <a:t>I-70 Mountain Corridor Advanced </a:t>
            </a:r>
            <a:r>
              <a:rPr lang="en-US" dirty="0" err="1" smtClean="0"/>
              <a:t>Guideway</a:t>
            </a:r>
            <a:r>
              <a:rPr lang="en-US" dirty="0" smtClean="0"/>
              <a:t> System Feasibility Study</a:t>
            </a:r>
          </a:p>
          <a:p>
            <a:r>
              <a:rPr lang="en-US" dirty="0" smtClean="0"/>
              <a:t>Statewide Transit Plan</a:t>
            </a:r>
          </a:p>
          <a:p>
            <a:pPr lvl="1"/>
            <a:r>
              <a:rPr lang="en-US" dirty="0" smtClean="0"/>
              <a:t>Input to Statewide Long Range Transportation Plan</a:t>
            </a:r>
            <a:endParaRPr lang="en-US" dirty="0"/>
          </a:p>
          <a:p>
            <a:r>
              <a:rPr lang="en-US" dirty="0" smtClean="0"/>
              <a:t>Performance Measures</a:t>
            </a:r>
            <a:endParaRPr lang="en-US" dirty="0"/>
          </a:p>
        </p:txBody>
      </p:sp>
    </p:spTree>
    <p:extLst>
      <p:ext uri="{BB962C8B-B14F-4D97-AF65-F5344CB8AC3E}">
        <p14:creationId xmlns:p14="http://schemas.microsoft.com/office/powerpoint/2010/main" val="597544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1143000"/>
          </a:xfrm>
        </p:spPr>
        <p:txBody>
          <a:bodyPr>
            <a:normAutofit fontScale="90000"/>
          </a:bodyPr>
          <a:lstStyle/>
          <a:p>
            <a:r>
              <a:rPr lang="en-US" dirty="0" smtClean="0"/>
              <a:t>DTR Planning Project Integration</a:t>
            </a:r>
            <a:br>
              <a:rPr lang="en-US" dirty="0" smtClean="0"/>
            </a:br>
            <a:r>
              <a:rPr lang="en-US" sz="3100" dirty="0" smtClean="0"/>
              <a:t/>
            </a:r>
            <a:br>
              <a:rPr lang="en-US" sz="3100" dirty="0" smtClean="0"/>
            </a:br>
            <a:endParaRPr lang="en-US" sz="31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054" y="1027589"/>
            <a:ext cx="7469946" cy="560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317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 and AGS Map</a:t>
            </a:r>
            <a:endParaRPr lang="en-US" dirty="0"/>
          </a:p>
        </p:txBody>
      </p:sp>
      <p:pic>
        <p:nvPicPr>
          <p:cNvPr id="4" name="Picture 3" descr="https://deliver.ch2m.com/projects/437345/Company%20Confidential/Level%201%20Screening%20Report/Executive%20Summary/ES%20Graphics/100_ICS_StudyMap_ACTIVE.png"/>
          <p:cNvPicPr/>
          <p:nvPr/>
        </p:nvPicPr>
        <p:blipFill>
          <a:blip r:embed="rId2" cstate="print"/>
          <a:stretch>
            <a:fillRect/>
          </a:stretch>
        </p:blipFill>
        <p:spPr bwMode="auto">
          <a:xfrm>
            <a:off x="4652010" y="641264"/>
            <a:ext cx="3547110" cy="5790016"/>
          </a:xfrm>
          <a:prstGeom prst="rect">
            <a:avLst/>
          </a:prstGeom>
          <a:noFill/>
          <a:ln w="9525">
            <a:noFill/>
            <a:miter lim="800000"/>
            <a:headEnd/>
            <a:tailEnd/>
          </a:ln>
        </p:spPr>
      </p:pic>
      <p:sp>
        <p:nvSpPr>
          <p:cNvPr id="5" name="Content Placeholder 2"/>
          <p:cNvSpPr>
            <a:spLocks noGrp="1"/>
          </p:cNvSpPr>
          <p:nvPr>
            <p:ph idx="1"/>
          </p:nvPr>
        </p:nvSpPr>
        <p:spPr>
          <a:xfrm>
            <a:off x="457200" y="1555072"/>
            <a:ext cx="4038600" cy="3962400"/>
          </a:xfrm>
        </p:spPr>
        <p:txBody>
          <a:bodyPr>
            <a:normAutofit lnSpcReduction="10000"/>
          </a:bodyPr>
          <a:lstStyle/>
          <a:p>
            <a:r>
              <a:rPr lang="en-US" dirty="0" smtClean="0"/>
              <a:t>AGS: </a:t>
            </a:r>
          </a:p>
          <a:p>
            <a:pPr lvl="1"/>
            <a:r>
              <a:rPr lang="en-US" dirty="0" smtClean="0"/>
              <a:t>Eagle County Airport to C-470/I-70</a:t>
            </a:r>
          </a:p>
          <a:p>
            <a:r>
              <a:rPr lang="en-US" dirty="0" smtClean="0"/>
              <a:t>ICS:</a:t>
            </a:r>
          </a:p>
          <a:p>
            <a:pPr lvl="1"/>
            <a:r>
              <a:rPr lang="en-US" dirty="0" smtClean="0"/>
              <a:t>Fort Collins to Pueblo </a:t>
            </a:r>
          </a:p>
          <a:p>
            <a:pPr lvl="1"/>
            <a:r>
              <a:rPr lang="en-US" dirty="0" smtClean="0"/>
              <a:t>C-470/I-70 to DIA</a:t>
            </a:r>
          </a:p>
          <a:p>
            <a:pPr lvl="1"/>
            <a:endParaRPr lang="en-US" dirty="0"/>
          </a:p>
          <a:p>
            <a:r>
              <a:rPr lang="en-US" dirty="0" smtClean="0"/>
              <a:t>Integrated work</a:t>
            </a:r>
          </a:p>
          <a:p>
            <a:pPr lvl="1"/>
            <a:r>
              <a:rPr lang="en-US" dirty="0" smtClean="0"/>
              <a:t>Technology Consideration</a:t>
            </a:r>
          </a:p>
          <a:p>
            <a:pPr lvl="1"/>
            <a:r>
              <a:rPr lang="en-US" dirty="0" smtClean="0"/>
              <a:t>Ridership Forecasting</a:t>
            </a:r>
          </a:p>
          <a:p>
            <a:pPr lvl="1"/>
            <a:r>
              <a:rPr lang="en-US" dirty="0" smtClean="0"/>
              <a:t>Cost Estimating</a:t>
            </a:r>
          </a:p>
        </p:txBody>
      </p:sp>
      <p:sp>
        <p:nvSpPr>
          <p:cNvPr id="7" name="Rounded Rectangle 6"/>
          <p:cNvSpPr/>
          <p:nvPr/>
        </p:nvSpPr>
        <p:spPr>
          <a:xfrm rot="20931831">
            <a:off x="4876799" y="2971800"/>
            <a:ext cx="1548765" cy="457200"/>
          </a:xfrm>
          <a:prstGeom prst="roundRect">
            <a:avLst/>
          </a:prstGeom>
          <a:solidFill>
            <a:schemeClr val="tx2">
              <a:lumMod val="75000"/>
              <a:lumOff val="25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9295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7543800" cy="2593975"/>
          </a:xfrm>
        </p:spPr>
        <p:txBody>
          <a:bodyPr/>
          <a:lstStyle/>
          <a:p>
            <a:r>
              <a:rPr lang="en-US" dirty="0" smtClean="0"/>
              <a:t>TRAC</a:t>
            </a:r>
            <a:br>
              <a:rPr lang="en-US" dirty="0" smtClean="0"/>
            </a:br>
            <a:r>
              <a:rPr lang="en-US" dirty="0" smtClean="0"/>
              <a:t>Kick-Off Meeting</a:t>
            </a:r>
            <a:br>
              <a:rPr lang="en-US" dirty="0" smtClean="0"/>
            </a:br>
            <a:r>
              <a:rPr lang="en-US" dirty="0" smtClean="0"/>
              <a:t>January 11, 2013</a:t>
            </a:r>
            <a:endParaRPr lang="en-US" dirty="0"/>
          </a:p>
        </p:txBody>
      </p:sp>
      <p:sp>
        <p:nvSpPr>
          <p:cNvPr id="3" name="Subtitle 2"/>
          <p:cNvSpPr>
            <a:spLocks noGrp="1"/>
          </p:cNvSpPr>
          <p:nvPr>
            <p:ph type="subTitle" idx="1"/>
          </p:nvPr>
        </p:nvSpPr>
        <p:spPr>
          <a:xfrm>
            <a:off x="685800" y="3352800"/>
            <a:ext cx="6461760" cy="3048000"/>
          </a:xfrm>
        </p:spPr>
        <p:txBody>
          <a:bodyPr>
            <a:normAutofit/>
          </a:bodyPr>
          <a:lstStyle/>
          <a:p>
            <a:pPr algn="ctr"/>
            <a:r>
              <a:rPr lang="en-US" sz="3200" b="1" u="sng" dirty="0" smtClean="0"/>
              <a:t>AGENDA</a:t>
            </a:r>
          </a:p>
          <a:p>
            <a:endParaRPr lang="en-US" b="1" dirty="0" smtClean="0"/>
          </a:p>
          <a:p>
            <a:pPr>
              <a:buFont typeface="Arial" pitchFamily="34" charset="0"/>
              <a:buChar char="•"/>
            </a:pPr>
            <a:r>
              <a:rPr lang="en-US" b="1" dirty="0" smtClean="0"/>
              <a:t>Introductions		</a:t>
            </a:r>
          </a:p>
          <a:p>
            <a:pPr>
              <a:buFont typeface="Arial" pitchFamily="34" charset="0"/>
              <a:buChar char="•"/>
            </a:pPr>
            <a:r>
              <a:rPr lang="en-US" b="1" dirty="0" smtClean="0"/>
              <a:t>Overview of DTR/TRAC		30 minutes</a:t>
            </a:r>
          </a:p>
          <a:p>
            <a:pPr>
              <a:buFont typeface="Arial" pitchFamily="34" charset="0"/>
              <a:buChar char="•"/>
            </a:pPr>
            <a:r>
              <a:rPr lang="en-US" b="1" dirty="0" smtClean="0"/>
              <a:t>Break				10 minutes </a:t>
            </a:r>
          </a:p>
          <a:p>
            <a:pPr>
              <a:buFont typeface="Arial" pitchFamily="34" charset="0"/>
              <a:buChar char="•"/>
            </a:pPr>
            <a:r>
              <a:rPr lang="en-US" b="1" dirty="0" smtClean="0"/>
              <a:t>Sub-Committee Overviews	90 minutes</a:t>
            </a:r>
          </a:p>
          <a:p>
            <a:pPr>
              <a:buFont typeface="Arial" pitchFamily="34" charset="0"/>
              <a:buChar char="•"/>
            </a:pPr>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DTR Overview</a:t>
            </a:r>
            <a:br>
              <a:rPr lang="en-US" dirty="0" smtClean="0"/>
            </a:br>
            <a:r>
              <a:rPr lang="en-US" sz="3100" dirty="0" smtClean="0"/>
              <a:t>Current Initiatives (continued)</a:t>
            </a:r>
            <a:endParaRPr lang="en-US" sz="3100" dirty="0"/>
          </a:p>
        </p:txBody>
      </p:sp>
      <p:sp>
        <p:nvSpPr>
          <p:cNvPr id="3" name="Content Placeholder 2"/>
          <p:cNvSpPr>
            <a:spLocks noGrp="1"/>
          </p:cNvSpPr>
          <p:nvPr>
            <p:ph idx="1"/>
          </p:nvPr>
        </p:nvSpPr>
        <p:spPr/>
        <p:txBody>
          <a:bodyPr>
            <a:normAutofit/>
          </a:bodyPr>
          <a:lstStyle/>
          <a:p>
            <a:r>
              <a:rPr lang="en-US" dirty="0" smtClean="0"/>
              <a:t>Regional-Commuter Bus Implementation Plan</a:t>
            </a:r>
          </a:p>
          <a:p>
            <a:pPr lvl="1"/>
            <a:r>
              <a:rPr lang="en-US" dirty="0" smtClean="0"/>
              <a:t>CDOT owned and operated service</a:t>
            </a:r>
          </a:p>
          <a:p>
            <a:pPr lvl="1"/>
            <a:r>
              <a:rPr lang="en-US" dirty="0" smtClean="0"/>
              <a:t>Front Range/I-70 Mountain corridor</a:t>
            </a:r>
          </a:p>
          <a:p>
            <a:pPr lvl="1"/>
            <a:r>
              <a:rPr lang="en-US" dirty="0" smtClean="0"/>
              <a:t>Connect existing transit systems</a:t>
            </a:r>
          </a:p>
          <a:p>
            <a:pPr lvl="1"/>
            <a:r>
              <a:rPr lang="en-US" dirty="0" smtClean="0"/>
              <a:t>Service – Summer 2014</a:t>
            </a:r>
          </a:p>
          <a:p>
            <a:r>
              <a:rPr lang="en-US" dirty="0" smtClean="0"/>
              <a:t>Miscellaneous studies/projects</a:t>
            </a:r>
          </a:p>
          <a:p>
            <a:pPr lvl="1"/>
            <a:r>
              <a:rPr lang="en-US" dirty="0" smtClean="0"/>
              <a:t>Transit Asset Management System</a:t>
            </a:r>
          </a:p>
          <a:p>
            <a:pPr lvl="1"/>
            <a:r>
              <a:rPr lang="en-US" dirty="0" smtClean="0"/>
              <a:t>Intercity Bus Plan </a:t>
            </a:r>
          </a:p>
        </p:txBody>
      </p:sp>
    </p:spTree>
    <p:extLst>
      <p:ext uri="{BB962C8B-B14F-4D97-AF65-F5344CB8AC3E}">
        <p14:creationId xmlns:p14="http://schemas.microsoft.com/office/powerpoint/2010/main" val="3720172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TRAC</a:t>
            </a:r>
            <a:endParaRPr lang="en-US" dirty="0"/>
          </a:p>
        </p:txBody>
      </p:sp>
      <p:sp>
        <p:nvSpPr>
          <p:cNvPr id="3" name="Content Placeholder 2"/>
          <p:cNvSpPr>
            <a:spLocks noGrp="1"/>
          </p:cNvSpPr>
          <p:nvPr>
            <p:ph idx="1"/>
          </p:nvPr>
        </p:nvSpPr>
        <p:spPr>
          <a:xfrm>
            <a:off x="152400" y="2438400"/>
            <a:ext cx="7924800" cy="3687763"/>
          </a:xfrm>
        </p:spPr>
        <p:txBody>
          <a:bodyPr>
            <a:normAutofit/>
          </a:bodyPr>
          <a:lstStyle/>
          <a:p>
            <a:pPr marL="0" indent="0" algn="ctr">
              <a:buNone/>
            </a:pPr>
            <a:r>
              <a:rPr lang="en-US" sz="4000" dirty="0" smtClean="0"/>
              <a:t>To partner with the Division of Transit &amp;</a:t>
            </a:r>
            <a:r>
              <a:rPr lang="en-US" sz="4000" dirty="0"/>
              <a:t> </a:t>
            </a:r>
            <a:r>
              <a:rPr lang="en-US" sz="4000" dirty="0" smtClean="0"/>
              <a:t>Rail by advising and promoting the Division’s vision, policies and priorities.</a:t>
            </a:r>
            <a:endParaRPr lang="en-US" sz="4000" dirty="0"/>
          </a:p>
        </p:txBody>
      </p:sp>
    </p:spTree>
    <p:extLst>
      <p:ext uri="{BB962C8B-B14F-4D97-AF65-F5344CB8AC3E}">
        <p14:creationId xmlns:p14="http://schemas.microsoft.com/office/powerpoint/2010/main" val="1247598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401762"/>
          </a:xfrm>
        </p:spPr>
        <p:txBody>
          <a:bodyPr/>
          <a:lstStyle/>
          <a:p>
            <a:r>
              <a:rPr lang="en-US" dirty="0" smtClean="0"/>
              <a:t>TRAC Vision</a:t>
            </a:r>
            <a:br>
              <a:rPr lang="en-US" dirty="0" smtClean="0"/>
            </a:br>
            <a:endParaRPr lang="en-US" dirty="0"/>
          </a:p>
        </p:txBody>
      </p:sp>
      <p:sp>
        <p:nvSpPr>
          <p:cNvPr id="3" name="Content Placeholder 2"/>
          <p:cNvSpPr>
            <a:spLocks noGrp="1"/>
          </p:cNvSpPr>
          <p:nvPr>
            <p:ph idx="1"/>
          </p:nvPr>
        </p:nvSpPr>
        <p:spPr>
          <a:xfrm>
            <a:off x="457200" y="2133600"/>
            <a:ext cx="7620000" cy="4267200"/>
          </a:xfrm>
        </p:spPr>
        <p:txBody>
          <a:bodyPr/>
          <a:lstStyle/>
          <a:p>
            <a:pPr marL="114300" indent="0">
              <a:buNone/>
            </a:pPr>
            <a:r>
              <a:rPr lang="en-US" dirty="0" smtClean="0"/>
              <a:t>To preserve and enhance the quality of life and the efficient mobility of people and goods, throughout and beyond Colorado, through the development of safe, reliable, environmentally sensitive, economically sound, with the responsibility to plan, develop, operate and integrate transit and rail into the statewide transportation system and customer-responsive transit and rail networks.</a:t>
            </a:r>
            <a:endParaRPr lang="en-US" dirty="0"/>
          </a:p>
        </p:txBody>
      </p:sp>
    </p:spTree>
    <p:extLst>
      <p:ext uri="{BB962C8B-B14F-4D97-AF65-F5344CB8AC3E}">
        <p14:creationId xmlns:p14="http://schemas.microsoft.com/office/powerpoint/2010/main" val="3035642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 Major Accomplishments</a:t>
            </a:r>
            <a:endParaRPr lang="en-US" dirty="0"/>
          </a:p>
        </p:txBody>
      </p:sp>
      <p:sp>
        <p:nvSpPr>
          <p:cNvPr id="3" name="Content Placeholder 2"/>
          <p:cNvSpPr>
            <a:spLocks noGrp="1"/>
          </p:cNvSpPr>
          <p:nvPr>
            <p:ph idx="1"/>
          </p:nvPr>
        </p:nvSpPr>
        <p:spPr>
          <a:xfrm>
            <a:off x="304800" y="1600200"/>
            <a:ext cx="8077200" cy="4800600"/>
          </a:xfrm>
        </p:spPr>
        <p:txBody>
          <a:bodyPr>
            <a:normAutofit/>
          </a:bodyPr>
          <a:lstStyle/>
          <a:p>
            <a:r>
              <a:rPr lang="en-US" sz="4000" dirty="0" smtClean="0"/>
              <a:t>State Freight &amp; Passenger Rail Plan</a:t>
            </a:r>
          </a:p>
          <a:p>
            <a:r>
              <a:rPr lang="en-US" sz="4000" dirty="0" smtClean="0"/>
              <a:t>Performance Measures Framework</a:t>
            </a:r>
          </a:p>
          <a:p>
            <a:r>
              <a:rPr lang="en-US" sz="4000" dirty="0" smtClean="0"/>
              <a:t>Transit Guiding Principles</a:t>
            </a:r>
          </a:p>
          <a:p>
            <a:r>
              <a:rPr lang="en-US" sz="4000" dirty="0" smtClean="0"/>
              <a:t>FASTER Process Improvements</a:t>
            </a:r>
            <a:endParaRPr lang="en-US" sz="4000" dirty="0"/>
          </a:p>
        </p:txBody>
      </p:sp>
    </p:spTree>
    <p:extLst>
      <p:ext uri="{BB962C8B-B14F-4D97-AF65-F5344CB8AC3E}">
        <p14:creationId xmlns:p14="http://schemas.microsoft.com/office/powerpoint/2010/main" val="1894602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 2013 Format</a:t>
            </a:r>
            <a:endParaRPr lang="en-US" dirty="0"/>
          </a:p>
        </p:txBody>
      </p:sp>
      <p:sp>
        <p:nvSpPr>
          <p:cNvPr id="3" name="Content Placeholder 2"/>
          <p:cNvSpPr>
            <a:spLocks noGrp="1"/>
          </p:cNvSpPr>
          <p:nvPr>
            <p:ph idx="1"/>
          </p:nvPr>
        </p:nvSpPr>
        <p:spPr>
          <a:xfrm>
            <a:off x="533400" y="1600200"/>
            <a:ext cx="7620000" cy="4800600"/>
          </a:xfrm>
        </p:spPr>
        <p:txBody>
          <a:bodyPr/>
          <a:lstStyle/>
          <a:p>
            <a:r>
              <a:rPr lang="en-US" dirty="0" smtClean="0"/>
              <a:t>New Member Orientation – DATE??</a:t>
            </a:r>
          </a:p>
          <a:p>
            <a:r>
              <a:rPr lang="en-US" dirty="0" smtClean="0"/>
              <a:t>Quarterly Meetings – Friday 1:00-4:00 (following STAC)</a:t>
            </a:r>
          </a:p>
          <a:p>
            <a:pPr lvl="1"/>
            <a:r>
              <a:rPr lang="en-US" dirty="0" smtClean="0"/>
              <a:t>January 11</a:t>
            </a:r>
          </a:p>
          <a:p>
            <a:pPr lvl="1"/>
            <a:r>
              <a:rPr lang="en-US" dirty="0" smtClean="0"/>
              <a:t>April 12</a:t>
            </a:r>
          </a:p>
          <a:p>
            <a:pPr lvl="1"/>
            <a:r>
              <a:rPr lang="en-US" dirty="0" smtClean="0"/>
              <a:t>July 12</a:t>
            </a:r>
          </a:p>
          <a:p>
            <a:pPr lvl="1"/>
            <a:r>
              <a:rPr lang="en-US" dirty="0" smtClean="0"/>
              <a:t>October 11</a:t>
            </a:r>
          </a:p>
          <a:p>
            <a:r>
              <a:rPr lang="en-US" dirty="0" smtClean="0"/>
              <a:t>TRAC Agenda</a:t>
            </a:r>
          </a:p>
          <a:p>
            <a:pPr lvl="1"/>
            <a:r>
              <a:rPr lang="en-US" dirty="0" smtClean="0"/>
              <a:t>DTR status</a:t>
            </a:r>
          </a:p>
          <a:p>
            <a:pPr lvl="1"/>
            <a:r>
              <a:rPr lang="en-US" dirty="0" smtClean="0"/>
              <a:t>Sub-Committee updates</a:t>
            </a:r>
          </a:p>
          <a:p>
            <a:pPr lvl="1"/>
            <a:r>
              <a:rPr lang="en-US" dirty="0" smtClean="0"/>
              <a:t>Information/Education</a:t>
            </a:r>
          </a:p>
          <a:p>
            <a:pPr lvl="1"/>
            <a:r>
              <a:rPr lang="en-US" dirty="0" smtClean="0"/>
              <a:t>New Issues</a:t>
            </a:r>
            <a:endParaRPr lang="en-US" dirty="0"/>
          </a:p>
        </p:txBody>
      </p:sp>
    </p:spTree>
    <p:extLst>
      <p:ext uri="{BB962C8B-B14F-4D97-AF65-F5344CB8AC3E}">
        <p14:creationId xmlns:p14="http://schemas.microsoft.com/office/powerpoint/2010/main" val="710321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  2013 Sub-Committees</a:t>
            </a:r>
            <a:endParaRPr lang="en-US" dirty="0"/>
          </a:p>
        </p:txBody>
      </p:sp>
      <p:sp>
        <p:nvSpPr>
          <p:cNvPr id="3" name="Content Placeholder 2"/>
          <p:cNvSpPr>
            <a:spLocks noGrp="1"/>
          </p:cNvSpPr>
          <p:nvPr>
            <p:ph idx="1"/>
          </p:nvPr>
        </p:nvSpPr>
        <p:spPr/>
        <p:txBody>
          <a:bodyPr/>
          <a:lstStyle/>
          <a:p>
            <a:r>
              <a:rPr lang="en-US" dirty="0" smtClean="0"/>
              <a:t>Performance Measures/Asset Management Plan</a:t>
            </a:r>
          </a:p>
          <a:p>
            <a:pPr lvl="1"/>
            <a:r>
              <a:rPr lang="en-US" dirty="0" smtClean="0"/>
              <a:t>David Averill – CDOT PM</a:t>
            </a:r>
          </a:p>
          <a:p>
            <a:r>
              <a:rPr lang="en-US" dirty="0" smtClean="0"/>
              <a:t>Intercity Bus Plan/Regional-Commuter Bus Plan</a:t>
            </a:r>
          </a:p>
          <a:p>
            <a:pPr lvl="1"/>
            <a:r>
              <a:rPr lang="en-US" dirty="0" smtClean="0"/>
              <a:t>John Valerio – CDOT PM</a:t>
            </a:r>
          </a:p>
          <a:p>
            <a:r>
              <a:rPr lang="en-US" dirty="0" smtClean="0"/>
              <a:t>State Transit Plan/Long Range Transportation Plan</a:t>
            </a:r>
          </a:p>
          <a:p>
            <a:pPr lvl="1"/>
            <a:r>
              <a:rPr lang="en-US" dirty="0" smtClean="0"/>
              <a:t>Tracey MacDonald – CDOT PM</a:t>
            </a:r>
          </a:p>
          <a:p>
            <a:r>
              <a:rPr lang="en-US" dirty="0" smtClean="0"/>
              <a:t>Outreach/Education</a:t>
            </a:r>
          </a:p>
          <a:p>
            <a:pPr lvl="1"/>
            <a:r>
              <a:rPr lang="en-US" dirty="0" smtClean="0"/>
              <a:t>Mark Imhoff – CDOT PM</a:t>
            </a:r>
          </a:p>
          <a:p>
            <a:r>
              <a:rPr lang="en-US" dirty="0" smtClean="0"/>
              <a:t>Freight Advisory Committee (representatives)</a:t>
            </a:r>
          </a:p>
          <a:p>
            <a:pPr lvl="1"/>
            <a:r>
              <a:rPr lang="en-US" dirty="0" smtClean="0"/>
              <a:t>Jason Wallis – CDOT PM</a:t>
            </a:r>
            <a:endParaRPr lang="en-US" dirty="0"/>
          </a:p>
        </p:txBody>
      </p:sp>
    </p:spTree>
    <p:extLst>
      <p:ext uri="{BB962C8B-B14F-4D97-AF65-F5344CB8AC3E}">
        <p14:creationId xmlns:p14="http://schemas.microsoft.com/office/powerpoint/2010/main" val="3031097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CDOT Vision</a:t>
            </a:r>
            <a:endParaRPr lang="en-US" dirty="0"/>
          </a:p>
        </p:txBody>
      </p:sp>
      <p:sp>
        <p:nvSpPr>
          <p:cNvPr id="3" name="Content Placeholder 2"/>
          <p:cNvSpPr>
            <a:spLocks noGrp="1"/>
          </p:cNvSpPr>
          <p:nvPr>
            <p:ph idx="1"/>
          </p:nvPr>
        </p:nvSpPr>
        <p:spPr>
          <a:xfrm>
            <a:off x="457200" y="1600200"/>
            <a:ext cx="7620000" cy="1524000"/>
          </a:xfrm>
        </p:spPr>
        <p:txBody>
          <a:bodyPr/>
          <a:lstStyle/>
          <a:p>
            <a:r>
              <a:rPr lang="en-US" dirty="0" smtClean="0"/>
              <a:t>To enhance the quality of life and the environment of the citizens of Colorado by creating an </a:t>
            </a:r>
            <a:r>
              <a:rPr lang="en-US" b="1" dirty="0" smtClean="0"/>
              <a:t>integrated transportation system </a:t>
            </a:r>
            <a:r>
              <a:rPr lang="en-US" dirty="0" smtClean="0"/>
              <a:t>that focuses on safely moving people and goods by offering convenient linkages among </a:t>
            </a:r>
            <a:r>
              <a:rPr lang="en-US" b="1" dirty="0" smtClean="0"/>
              <a:t>modal choices</a:t>
            </a:r>
            <a:r>
              <a:rPr lang="en-US" dirty="0" smtClean="0"/>
              <a:t>.</a:t>
            </a:r>
          </a:p>
          <a:p>
            <a:pPr marL="114300" indent="0">
              <a:buNone/>
            </a:pPr>
            <a:endParaRPr lang="en-US" dirty="0" smtClean="0"/>
          </a:p>
        </p:txBody>
      </p:sp>
      <p:sp>
        <p:nvSpPr>
          <p:cNvPr id="5" name="Title 1"/>
          <p:cNvSpPr txBox="1">
            <a:spLocks/>
          </p:cNvSpPr>
          <p:nvPr/>
        </p:nvSpPr>
        <p:spPr>
          <a:xfrm>
            <a:off x="596900" y="335280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dirty="0" smtClean="0"/>
              <a:t>CDOT Mission</a:t>
            </a:r>
            <a:endParaRPr lang="en-US" dirty="0"/>
          </a:p>
        </p:txBody>
      </p:sp>
      <p:sp>
        <p:nvSpPr>
          <p:cNvPr id="6" name="Content Placeholder 2"/>
          <p:cNvSpPr txBox="1">
            <a:spLocks/>
          </p:cNvSpPr>
          <p:nvPr/>
        </p:nvSpPr>
        <p:spPr>
          <a:xfrm>
            <a:off x="457200" y="4495800"/>
            <a:ext cx="7620000" cy="15240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smtClean="0"/>
              <a:t>To provide the best </a:t>
            </a:r>
            <a:r>
              <a:rPr lang="en-US" b="1" dirty="0" smtClean="0"/>
              <a:t>multi-modal transportation system </a:t>
            </a:r>
            <a:r>
              <a:rPr lang="en-US" dirty="0" smtClean="0"/>
              <a:t>for Colorado that most effectively and safely moves people, goods and information.</a:t>
            </a:r>
          </a:p>
          <a:p>
            <a:pPr marL="114300" indent="0">
              <a:buFont typeface="Arial" pitchFamily="34" charset="0"/>
              <a:buNone/>
            </a:pPr>
            <a:endParaRPr lang="en-US" dirty="0" smtClean="0"/>
          </a:p>
        </p:txBody>
      </p:sp>
    </p:spTree>
    <p:extLst>
      <p:ext uri="{BB962C8B-B14F-4D97-AF65-F5344CB8AC3E}">
        <p14:creationId xmlns:p14="http://schemas.microsoft.com/office/powerpoint/2010/main" val="2412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CDOT Fun Facts</a:t>
            </a:r>
            <a:endParaRPr lang="en-US" dirty="0"/>
          </a:p>
        </p:txBody>
      </p:sp>
      <p:sp>
        <p:nvSpPr>
          <p:cNvPr id="3" name="Content Placeholder 2"/>
          <p:cNvSpPr>
            <a:spLocks noGrp="1"/>
          </p:cNvSpPr>
          <p:nvPr>
            <p:ph idx="1"/>
          </p:nvPr>
        </p:nvSpPr>
        <p:spPr/>
        <p:txBody>
          <a:bodyPr/>
          <a:lstStyle/>
          <a:p>
            <a:r>
              <a:rPr lang="en-US" dirty="0" smtClean="0"/>
              <a:t>104 years old (12 years as DOT)</a:t>
            </a:r>
          </a:p>
          <a:p>
            <a:r>
              <a:rPr lang="en-US" dirty="0" smtClean="0"/>
              <a:t>3600+ employees (DTR 13 employees)</a:t>
            </a:r>
          </a:p>
          <a:p>
            <a:r>
              <a:rPr lang="en-US" dirty="0" smtClean="0"/>
              <a:t>11 Commission Districts/6 Engineering Regions</a:t>
            </a:r>
          </a:p>
          <a:p>
            <a:r>
              <a:rPr lang="en-US" dirty="0" smtClean="0"/>
              <a:t>9,146 State Highway center-line miles/23,061 lane miles</a:t>
            </a:r>
          </a:p>
          <a:p>
            <a:r>
              <a:rPr lang="en-US" dirty="0" smtClean="0"/>
              <a:t>3,447 bridges</a:t>
            </a:r>
          </a:p>
          <a:p>
            <a:r>
              <a:rPr lang="en-US" dirty="0" smtClean="0"/>
              <a:t>5+ million registered vehicles/3.6 million licensed drivers</a:t>
            </a:r>
          </a:p>
          <a:p>
            <a:r>
              <a:rPr lang="en-US" dirty="0" smtClean="0"/>
              <a:t>27.4 billion annual vehicle miles traveled</a:t>
            </a:r>
          </a:p>
          <a:p>
            <a:r>
              <a:rPr lang="en-US" dirty="0" smtClean="0"/>
              <a:t>$1.1 billion (</a:t>
            </a:r>
            <a:r>
              <a:rPr lang="en-US" dirty="0" err="1" smtClean="0"/>
              <a:t>approx</a:t>
            </a:r>
            <a:r>
              <a:rPr lang="en-US" dirty="0" smtClean="0"/>
              <a:t>) annual budget</a:t>
            </a:r>
          </a:p>
          <a:p>
            <a:pPr lvl="1"/>
            <a:r>
              <a:rPr lang="en-US" dirty="0" smtClean="0"/>
              <a:t>$30 million - transit</a:t>
            </a:r>
          </a:p>
          <a:p>
            <a:endParaRPr lang="en-US" dirty="0"/>
          </a:p>
        </p:txBody>
      </p:sp>
    </p:spTree>
    <p:extLst>
      <p:ext uri="{BB962C8B-B14F-4D97-AF65-F5344CB8AC3E}">
        <p14:creationId xmlns:p14="http://schemas.microsoft.com/office/powerpoint/2010/main" val="2137368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153400" cy="1295400"/>
          </a:xfrm>
        </p:spPr>
        <p:txBody>
          <a:bodyPr>
            <a:normAutofit/>
          </a:bodyPr>
          <a:lstStyle/>
          <a:p>
            <a:r>
              <a:rPr lang="en-US" dirty="0" smtClean="0"/>
              <a:t>CDOT Organization Chart</a:t>
            </a:r>
            <a:br>
              <a:rPr lang="en-US" dirty="0" smtClean="0"/>
            </a:br>
            <a:endParaRPr lang="en-US" sz="3100" dirty="0"/>
          </a:p>
        </p:txBody>
      </p:sp>
      <p:graphicFrame>
        <p:nvGraphicFramePr>
          <p:cNvPr id="4" name="Object 3"/>
          <p:cNvGraphicFramePr>
            <a:graphicFrameLocks noChangeAspect="1"/>
          </p:cNvGraphicFramePr>
          <p:nvPr>
            <p:extLst>
              <p:ext uri="{D42A27DB-BD31-4B8C-83A1-F6EECF244321}">
                <p14:modId xmlns:p14="http://schemas.microsoft.com/office/powerpoint/2010/main" val="628875884"/>
              </p:ext>
            </p:extLst>
          </p:nvPr>
        </p:nvGraphicFramePr>
        <p:xfrm>
          <a:off x="304800" y="838200"/>
          <a:ext cx="7620000" cy="5888182"/>
        </p:xfrm>
        <a:graphic>
          <a:graphicData uri="http://schemas.openxmlformats.org/presentationml/2006/ole">
            <mc:AlternateContent xmlns:mc="http://schemas.openxmlformats.org/markup-compatibility/2006">
              <mc:Choice xmlns:v="urn:schemas-microsoft-com:vml" Requires="v">
                <p:oleObj spid="_x0000_s1078" name="Acrobat Document" r:id="rId3" imgW="7543732" imgH="5829300" progId="AcroExch.Document.7">
                  <p:embed/>
                </p:oleObj>
              </mc:Choice>
              <mc:Fallback>
                <p:oleObj name="Acrobat Document" r:id="rId3" imgW="7543732" imgH="5829300" progId="AcroExch.Document.7">
                  <p:embed/>
                  <p:pic>
                    <p:nvPicPr>
                      <p:cNvPr id="0" name=""/>
                      <p:cNvPicPr/>
                      <p:nvPr/>
                    </p:nvPicPr>
                    <p:blipFill>
                      <a:blip r:embed="rId4"/>
                      <a:stretch>
                        <a:fillRect/>
                      </a:stretch>
                    </p:blipFill>
                    <p:spPr>
                      <a:xfrm>
                        <a:off x="304800" y="838200"/>
                        <a:ext cx="7620000" cy="5888182"/>
                      </a:xfrm>
                      <a:prstGeom prst="rect">
                        <a:avLst/>
                      </a:prstGeom>
                    </p:spPr>
                  </p:pic>
                </p:oleObj>
              </mc:Fallback>
            </mc:AlternateContent>
          </a:graphicData>
        </a:graphic>
      </p:graphicFrame>
    </p:spTree>
    <p:extLst>
      <p:ext uri="{BB962C8B-B14F-4D97-AF65-F5344CB8AC3E}">
        <p14:creationId xmlns:p14="http://schemas.microsoft.com/office/powerpoint/2010/main" val="1919230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CDOT Strategy Focus Areas</a:t>
            </a:r>
            <a:endParaRPr lang="en-US" dirty="0"/>
          </a:p>
        </p:txBody>
      </p:sp>
      <p:sp>
        <p:nvSpPr>
          <p:cNvPr id="3" name="Content Placeholder 2"/>
          <p:cNvSpPr>
            <a:spLocks noGrp="1"/>
          </p:cNvSpPr>
          <p:nvPr>
            <p:ph idx="1"/>
          </p:nvPr>
        </p:nvSpPr>
        <p:spPr/>
        <p:txBody>
          <a:bodyPr/>
          <a:lstStyle/>
          <a:p>
            <a:pPr marL="571500" indent="-457200">
              <a:buFont typeface="+mj-lt"/>
              <a:buAutoNum type="arabicPeriod"/>
            </a:pPr>
            <a:r>
              <a:rPr lang="en-US" b="1" dirty="0" smtClean="0"/>
              <a:t>Improve business processes</a:t>
            </a:r>
            <a:r>
              <a:rPr lang="en-US" dirty="0" smtClean="0"/>
              <a:t> for better customer service and efficiency.</a:t>
            </a:r>
          </a:p>
          <a:p>
            <a:pPr marL="571500" indent="-457200">
              <a:buFont typeface="+mj-lt"/>
              <a:buAutoNum type="arabicPeriod"/>
            </a:pPr>
            <a:r>
              <a:rPr lang="en-US" dirty="0" smtClean="0"/>
              <a:t>Use innovation and improved management to get </a:t>
            </a:r>
            <a:r>
              <a:rPr lang="en-US" b="1" dirty="0" smtClean="0"/>
              <a:t>more money to construction </a:t>
            </a:r>
            <a:r>
              <a:rPr lang="en-US" dirty="0" smtClean="0"/>
              <a:t>from our fixed budget.</a:t>
            </a:r>
          </a:p>
          <a:p>
            <a:pPr marL="571500" indent="-457200">
              <a:buFont typeface="+mj-lt"/>
              <a:buAutoNum type="arabicPeriod"/>
            </a:pPr>
            <a:r>
              <a:rPr lang="en-US" dirty="0" smtClean="0"/>
              <a:t>Get more out of the </a:t>
            </a:r>
            <a:r>
              <a:rPr lang="en-US" b="1" dirty="0" smtClean="0"/>
              <a:t>existing system</a:t>
            </a:r>
            <a:r>
              <a:rPr lang="en-US" dirty="0" smtClean="0"/>
              <a:t>.</a:t>
            </a:r>
          </a:p>
          <a:p>
            <a:pPr marL="571500" indent="-457200">
              <a:buFont typeface="+mj-lt"/>
              <a:buAutoNum type="arabicPeriod"/>
            </a:pPr>
            <a:r>
              <a:rPr lang="en-US" dirty="0" smtClean="0"/>
              <a:t>Develop </a:t>
            </a:r>
            <a:r>
              <a:rPr lang="en-US" b="1" dirty="0" smtClean="0"/>
              <a:t>partnerships with the private sector </a:t>
            </a:r>
            <a:r>
              <a:rPr lang="en-US" dirty="0" smtClean="0"/>
              <a:t>to augment public funds.</a:t>
            </a:r>
          </a:p>
          <a:p>
            <a:pPr marL="571500" indent="-457200">
              <a:buFont typeface="+mj-lt"/>
              <a:buAutoNum type="arabicPeriod"/>
            </a:pPr>
            <a:r>
              <a:rPr lang="en-US" dirty="0" smtClean="0"/>
              <a:t>Achieve better </a:t>
            </a:r>
            <a:r>
              <a:rPr lang="en-US" b="1" dirty="0" smtClean="0"/>
              <a:t>transparency and accountability </a:t>
            </a:r>
            <a:r>
              <a:rPr lang="en-US" dirty="0" smtClean="0"/>
              <a:t>in CDOT’s reporting on budget, project planning and construction, and maintenance activities.</a:t>
            </a:r>
          </a:p>
          <a:p>
            <a:pPr marL="571500" indent="-457200">
              <a:buFont typeface="+mj-lt"/>
              <a:buAutoNum type="arabicPeriod"/>
            </a:pPr>
            <a:r>
              <a:rPr lang="en-US" dirty="0" smtClean="0"/>
              <a:t>Provide CDOT employees with training and professional development opportunities.</a:t>
            </a:r>
            <a:endParaRPr lang="en-US" dirty="0"/>
          </a:p>
        </p:txBody>
      </p:sp>
    </p:spTree>
    <p:extLst>
      <p:ext uri="{BB962C8B-B14F-4D97-AF65-F5344CB8AC3E}">
        <p14:creationId xmlns:p14="http://schemas.microsoft.com/office/powerpoint/2010/main" val="4077070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CDOT Current Initiatives</a:t>
            </a:r>
            <a:endParaRPr lang="en-US" dirty="0"/>
          </a:p>
        </p:txBody>
      </p:sp>
      <p:sp>
        <p:nvSpPr>
          <p:cNvPr id="3" name="Content Placeholder 2"/>
          <p:cNvSpPr>
            <a:spLocks noGrp="1"/>
          </p:cNvSpPr>
          <p:nvPr>
            <p:ph idx="1"/>
          </p:nvPr>
        </p:nvSpPr>
        <p:spPr/>
        <p:txBody>
          <a:bodyPr>
            <a:normAutofit fontScale="92500"/>
          </a:bodyPr>
          <a:lstStyle/>
          <a:p>
            <a:r>
              <a:rPr lang="en-US" dirty="0" smtClean="0"/>
              <a:t>Process improvement projects – LEAN</a:t>
            </a:r>
          </a:p>
          <a:p>
            <a:r>
              <a:rPr lang="en-US" dirty="0" smtClean="0"/>
              <a:t>RAMP (Responsible Acceleration of Maintenance and Partnerships )</a:t>
            </a:r>
          </a:p>
          <a:p>
            <a:pPr lvl="1"/>
            <a:r>
              <a:rPr lang="en-US" dirty="0" smtClean="0"/>
              <a:t>Improved cash management</a:t>
            </a:r>
          </a:p>
          <a:p>
            <a:pPr lvl="1"/>
            <a:r>
              <a:rPr lang="en-US" dirty="0" smtClean="0"/>
              <a:t>Advancing $200-$300M in construction/year (2013-2017)</a:t>
            </a:r>
          </a:p>
          <a:p>
            <a:r>
              <a:rPr lang="en-US" dirty="0" smtClean="0"/>
              <a:t>New Operations Division</a:t>
            </a:r>
          </a:p>
          <a:p>
            <a:r>
              <a:rPr lang="en-US" dirty="0" smtClean="0"/>
              <a:t>HPTE (High Performance Transportation Enterprise)</a:t>
            </a:r>
          </a:p>
          <a:p>
            <a:pPr lvl="1"/>
            <a:r>
              <a:rPr lang="en-US" dirty="0" smtClean="0"/>
              <a:t>US 36 Managed Lanes</a:t>
            </a:r>
          </a:p>
          <a:p>
            <a:pPr lvl="1"/>
            <a:r>
              <a:rPr lang="en-US" dirty="0" smtClean="0"/>
              <a:t>North I-25 Managed Lanes extension</a:t>
            </a:r>
          </a:p>
          <a:p>
            <a:r>
              <a:rPr lang="en-US" dirty="0" smtClean="0"/>
              <a:t>I-70 Mountain Corridor</a:t>
            </a:r>
          </a:p>
          <a:p>
            <a:pPr lvl="1"/>
            <a:r>
              <a:rPr lang="en-US" dirty="0" smtClean="0"/>
              <a:t>Twin Tunnels – east bound bore expansion</a:t>
            </a:r>
          </a:p>
          <a:p>
            <a:pPr lvl="1"/>
            <a:r>
              <a:rPr lang="en-US" dirty="0" smtClean="0"/>
              <a:t>AGS Feasibility Study</a:t>
            </a:r>
          </a:p>
          <a:p>
            <a:pPr lvl="1"/>
            <a:r>
              <a:rPr lang="en-US" dirty="0" smtClean="0"/>
              <a:t>Explore Co-development concept</a:t>
            </a:r>
          </a:p>
          <a:p>
            <a:r>
              <a:rPr lang="en-US" dirty="0" smtClean="0"/>
              <a:t>Transportation Matters – education outreach</a:t>
            </a:r>
            <a:endParaRPr lang="en-US" dirty="0"/>
          </a:p>
        </p:txBody>
      </p:sp>
    </p:spTree>
    <p:extLst>
      <p:ext uri="{BB962C8B-B14F-4D97-AF65-F5344CB8AC3E}">
        <p14:creationId xmlns:p14="http://schemas.microsoft.com/office/powerpoint/2010/main" val="2084488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600200"/>
          </a:xfrm>
        </p:spPr>
        <p:txBody>
          <a:bodyPr>
            <a:normAutofit fontScale="90000"/>
          </a:bodyPr>
          <a:lstStyle/>
          <a:p>
            <a:r>
              <a:rPr lang="en-US" dirty="0" smtClean="0"/>
              <a:t>Division of Transit &amp; Rail (DTR)</a:t>
            </a:r>
            <a:br>
              <a:rPr lang="en-US" dirty="0" smtClean="0"/>
            </a:br>
            <a:r>
              <a:rPr lang="en-US" dirty="0" smtClean="0"/>
              <a:t>Senate Bill 09-094</a:t>
            </a:r>
            <a:br>
              <a:rPr lang="en-US" dirty="0" smtClean="0"/>
            </a:br>
            <a:r>
              <a:rPr lang="en-US" dirty="0" smtClean="0"/>
              <a:t> </a:t>
            </a:r>
            <a:endParaRPr lang="en-US" dirty="0"/>
          </a:p>
        </p:txBody>
      </p:sp>
      <p:sp>
        <p:nvSpPr>
          <p:cNvPr id="3" name="Content Placeholder 2"/>
          <p:cNvSpPr>
            <a:spLocks noGrp="1"/>
          </p:cNvSpPr>
          <p:nvPr>
            <p:ph idx="1"/>
          </p:nvPr>
        </p:nvSpPr>
        <p:spPr>
          <a:xfrm>
            <a:off x="76200" y="2133600"/>
            <a:ext cx="8229600" cy="4068763"/>
          </a:xfrm>
        </p:spPr>
        <p:txBody>
          <a:bodyPr>
            <a:normAutofit/>
          </a:bodyPr>
          <a:lstStyle/>
          <a:p>
            <a:pPr>
              <a:buNone/>
            </a:pPr>
            <a:endParaRPr lang="en-US" dirty="0" smtClean="0"/>
          </a:p>
          <a:p>
            <a:pPr>
              <a:buNone/>
            </a:pPr>
            <a:r>
              <a:rPr lang="en-US" dirty="0" smtClean="0"/>
              <a:t>43-1-117.5 (3)(a) The Transit and Rail Division shall be responsible for the </a:t>
            </a:r>
            <a:r>
              <a:rPr lang="en-US" b="1" dirty="0" smtClean="0"/>
              <a:t>planning, development, operation, and integration of transit and rail</a:t>
            </a:r>
            <a:r>
              <a:rPr lang="en-US" dirty="0" smtClean="0"/>
              <a:t>, including, where appropriate, advanced </a:t>
            </a:r>
            <a:r>
              <a:rPr lang="en-US" dirty="0" err="1" smtClean="0"/>
              <a:t>guideway</a:t>
            </a:r>
            <a:r>
              <a:rPr lang="en-US" dirty="0" smtClean="0"/>
              <a:t> systems, into the statewide transportation system; shall, in coordination with other transit and rail providers, plan, promote, and implement investments in transit and rail services statewide;</a:t>
            </a:r>
            <a:r>
              <a:rPr lang="en-US" b="1" dirty="0" smtClean="0"/>
              <a:t> and shall have the following specific powers and duties:</a:t>
            </a:r>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600200"/>
          </a:xfrm>
        </p:spPr>
        <p:txBody>
          <a:bodyPr>
            <a:normAutofit fontScale="90000"/>
          </a:bodyPr>
          <a:lstStyle/>
          <a:p>
            <a:r>
              <a:rPr lang="en-US" dirty="0" smtClean="0"/>
              <a:t>Division of Transit &amp; Rail (DTR)</a:t>
            </a:r>
            <a:br>
              <a:rPr lang="en-US" dirty="0" smtClean="0"/>
            </a:br>
            <a:r>
              <a:rPr lang="en-US" dirty="0" smtClean="0"/>
              <a:t>Senate Bill 09-094</a:t>
            </a:r>
            <a:br>
              <a:rPr lang="en-US" dirty="0" smtClean="0"/>
            </a:br>
            <a:r>
              <a:rPr lang="en-US" dirty="0" smtClean="0"/>
              <a:t> “Powers and Duties”</a:t>
            </a:r>
            <a:endParaRPr lang="en-US" dirty="0"/>
          </a:p>
        </p:txBody>
      </p:sp>
      <p:sp>
        <p:nvSpPr>
          <p:cNvPr id="3" name="Content Placeholder 2"/>
          <p:cNvSpPr>
            <a:spLocks noGrp="1"/>
          </p:cNvSpPr>
          <p:nvPr>
            <p:ph idx="1"/>
          </p:nvPr>
        </p:nvSpPr>
        <p:spPr>
          <a:xfrm>
            <a:off x="457200" y="2057400"/>
            <a:ext cx="8305800" cy="4267199"/>
          </a:xfrm>
        </p:spPr>
        <p:txBody>
          <a:bodyPr>
            <a:normAutofit/>
          </a:bodyPr>
          <a:lstStyle/>
          <a:p>
            <a:r>
              <a:rPr lang="en-US" dirty="0" smtClean="0"/>
              <a:t>To develop a Statewide Transit and Rail Plan</a:t>
            </a:r>
          </a:p>
          <a:p>
            <a:pPr lvl="1"/>
            <a:r>
              <a:rPr lang="en-US" dirty="0" smtClean="0"/>
              <a:t>Integrated in Statewide Transportation Plan</a:t>
            </a:r>
          </a:p>
          <a:p>
            <a:pPr lvl="1"/>
            <a:r>
              <a:rPr lang="en-US" dirty="0" smtClean="0"/>
              <a:t>Identify local, interregional, and statewide transit and passenger rail </a:t>
            </a:r>
            <a:r>
              <a:rPr lang="en-US" b="1" dirty="0" smtClean="0"/>
              <a:t>needs and priorities.</a:t>
            </a:r>
            <a:endParaRPr lang="en-US" dirty="0" smtClean="0"/>
          </a:p>
          <a:p>
            <a:r>
              <a:rPr lang="en-US" dirty="0" smtClean="0"/>
              <a:t>Promote, plan, design, build, </a:t>
            </a:r>
            <a:r>
              <a:rPr lang="en-US" b="1" dirty="0" smtClean="0"/>
              <a:t>finance</a:t>
            </a:r>
            <a:r>
              <a:rPr lang="en-US" dirty="0" smtClean="0"/>
              <a:t>, operate, maintain, and contract for transit services…</a:t>
            </a:r>
          </a:p>
          <a:p>
            <a:r>
              <a:rPr lang="en-US" dirty="0" smtClean="0"/>
              <a:t>Establish and modify fares and schedules…</a:t>
            </a:r>
          </a:p>
          <a:p>
            <a:r>
              <a:rPr lang="en-US" dirty="0" smtClean="0"/>
              <a:t>Administer and expend state and federal funds…</a:t>
            </a:r>
          </a:p>
          <a:p>
            <a:endParaRPr lang="en-US"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1923</TotalTime>
  <Words>1012</Words>
  <Application>Microsoft Office PowerPoint</Application>
  <PresentationFormat>On-screen Show (4:3)</PresentationFormat>
  <Paragraphs>169</Paragraphs>
  <Slides>25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Adjacency</vt:lpstr>
      <vt:lpstr>Acrobat Document</vt:lpstr>
      <vt:lpstr>Division of Transit &amp; Rail  Advisory Committee (TRAC)</vt:lpstr>
      <vt:lpstr>TRAC Kick-Off Meeting January 11, 2013</vt:lpstr>
      <vt:lpstr>CDOT Vision</vt:lpstr>
      <vt:lpstr>CDOT Fun Facts</vt:lpstr>
      <vt:lpstr>CDOT Organization Chart </vt:lpstr>
      <vt:lpstr>CDOT Strategy Focus Areas</vt:lpstr>
      <vt:lpstr>CDOT Current Initiatives</vt:lpstr>
      <vt:lpstr>Division of Transit &amp; Rail (DTR) Senate Bill 09-094  </vt:lpstr>
      <vt:lpstr>Division of Transit &amp; Rail (DTR) Senate Bill 09-094  “Powers and Duties”</vt:lpstr>
      <vt:lpstr>Division of Transit &amp; Rail (DTR) Senate Bill 09-094  “Powers and Duties” (cont.)</vt:lpstr>
      <vt:lpstr>DTR Overview Interfaces</vt:lpstr>
      <vt:lpstr>DTR Overview Division of Responsibilities</vt:lpstr>
      <vt:lpstr>DTR Overview DTR Organization Chart</vt:lpstr>
      <vt:lpstr>DTR Overview Current Initiatives Transit Section – Tom Mauser </vt:lpstr>
      <vt:lpstr>Transit Funding Flowchart</vt:lpstr>
      <vt:lpstr>DTR Overview FASTER Transit Grants</vt:lpstr>
      <vt:lpstr>DTR Overview Current Initiatives (continued) Rail &amp; Special Projects – David Krutsinger</vt:lpstr>
      <vt:lpstr>DTR Planning Project Integration  </vt:lpstr>
      <vt:lpstr>ICS and AGS Map</vt:lpstr>
      <vt:lpstr>DTR Overview Current Initiatives (continued)</vt:lpstr>
      <vt:lpstr>Purpose of TRAC</vt:lpstr>
      <vt:lpstr>TRAC Vision </vt:lpstr>
      <vt:lpstr>TRAC Major Accomplishments</vt:lpstr>
      <vt:lpstr>TRAC 2013 Format</vt:lpstr>
      <vt:lpstr>TRAC  2013 Sub-Committees</vt:lpstr>
    </vt:vector>
  </TitlesOfParts>
  <Company>CDOT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imhoffm</dc:creator>
  <cp:lastModifiedBy>Spiker, Julia K</cp:lastModifiedBy>
  <cp:revision>73</cp:revision>
  <cp:lastPrinted>2011-01-27T18:02:10Z</cp:lastPrinted>
  <dcterms:created xsi:type="dcterms:W3CDTF">2011-01-24T15:56:59Z</dcterms:created>
  <dcterms:modified xsi:type="dcterms:W3CDTF">2013-01-11T16:51:15Z</dcterms:modified>
</cp:coreProperties>
</file>